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unnel Display" pitchFamily="2" charset="0"/>
      <p:regular r:id="rId17"/>
      <p:bold r:id="rId18"/>
    </p:embeddedFont>
    <p:embeddedFont>
      <p:font typeface="Funnel Display Light" pitchFamily="2" charset="0"/>
      <p:regular r:id="rId19"/>
    </p:embeddedFont>
    <p:embeddedFont>
      <p:font typeface="Funnel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7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67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23905-2A9C-44EB-AAF8-C13E52879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923" y="7492755"/>
            <a:ext cx="2524477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1829" y="634960"/>
            <a:ext cx="5896570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Recommendations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1301829" y="1466136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324689" y="1488996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AF5EB"/>
          </a:solidFill>
          <a:ln/>
        </p:spPr>
      </p:sp>
      <p:sp>
        <p:nvSpPr>
          <p:cNvPr id="5" name="Text 3"/>
          <p:cNvSpPr/>
          <p:nvPr/>
        </p:nvSpPr>
        <p:spPr>
          <a:xfrm>
            <a:off x="1552337" y="1848088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2208609" y="1674138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2208609" y="2032397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Promote exclusive benefits to convert the 73% non-subscriber base with similar spending patterns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1301829" y="2720459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324689" y="2743319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AF5EB"/>
          </a:solidFill>
          <a:ln/>
        </p:spPr>
      </p:sp>
      <p:sp>
        <p:nvSpPr>
          <p:cNvPr id="10" name="Text 8"/>
          <p:cNvSpPr/>
          <p:nvPr/>
        </p:nvSpPr>
        <p:spPr>
          <a:xfrm>
            <a:off x="1552337" y="3102412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2208609" y="2928461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2208609" y="3286720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Reward repeat buyers to move Returning customers into the Loyal segment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1301829" y="3974783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324689" y="3997643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AF5EB"/>
          </a:solidFill>
          <a:ln/>
        </p:spPr>
      </p:sp>
      <p:sp>
        <p:nvSpPr>
          <p:cNvPr id="15" name="Text 13"/>
          <p:cNvSpPr/>
          <p:nvPr/>
        </p:nvSpPr>
        <p:spPr>
          <a:xfrm>
            <a:off x="1552337" y="4356735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2208609" y="4182785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Optimize Discounts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2208609" y="4541044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Balance promotional sales with margin control—839 high-spenders prove discounts work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1301829" y="5229106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1324689" y="5251966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AF5EB"/>
          </a:solidFill>
          <a:ln/>
        </p:spPr>
      </p:sp>
      <p:sp>
        <p:nvSpPr>
          <p:cNvPr id="20" name="Text 18"/>
          <p:cNvSpPr/>
          <p:nvPr/>
        </p:nvSpPr>
        <p:spPr>
          <a:xfrm>
            <a:off x="1552337" y="5611058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2208609" y="5437108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2208609" y="5795367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Highlight top-rated items (Gloves, Sandals, Boots) and best-sellers in marketing campaigns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1301829" y="6483429"/>
            <a:ext cx="12026741" cy="1111091"/>
          </a:xfrm>
          <a:prstGeom prst="roundRect">
            <a:avLst>
              <a:gd name="adj" fmla="val 700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324689" y="6506289"/>
            <a:ext cx="740688" cy="1065371"/>
          </a:xfrm>
          <a:prstGeom prst="roundRect">
            <a:avLst>
              <a:gd name="adj" fmla="val 6798"/>
            </a:avLst>
          </a:prstGeom>
          <a:solidFill>
            <a:srgbClr val="FAF5EB"/>
          </a:solidFill>
          <a:ln/>
        </p:spPr>
      </p:sp>
      <p:sp>
        <p:nvSpPr>
          <p:cNvPr id="25" name="Text 23"/>
          <p:cNvSpPr/>
          <p:nvPr/>
        </p:nvSpPr>
        <p:spPr>
          <a:xfrm>
            <a:off x="1552337" y="6865382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2208609" y="6691432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2208609" y="7049691"/>
            <a:ext cx="1091195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 on Young Adults and express-shipping users who drive higher revenue per transaction</a:t>
            </a:r>
            <a:endParaRPr lang="en-US" sz="14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C30C61-E1DE-461B-8F97-CCB55C68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23" y="7680483"/>
            <a:ext cx="2524477" cy="4410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557814"/>
            <a:ext cx="2049899" cy="449818"/>
          </a:xfrm>
          <a:prstGeom prst="roundRect">
            <a:avLst>
              <a:gd name="adj" fmla="val 17881"/>
            </a:avLst>
          </a:prstGeom>
          <a:solidFill>
            <a:srgbClr val="D8E7F3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629608"/>
            <a:ext cx="176272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103358"/>
            <a:ext cx="68763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Foundation: Our Data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3286006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3,900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936784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870490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Transactions analyzed across all categories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151233" y="3286006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18</a:t>
            </a:r>
            <a:endParaRPr lang="en-US" sz="6200" dirty="0"/>
          </a:p>
        </p:txBody>
      </p:sp>
      <p:sp>
        <p:nvSpPr>
          <p:cNvPr id="9" name="Text 7"/>
          <p:cNvSpPr/>
          <p:nvPr/>
        </p:nvSpPr>
        <p:spPr>
          <a:xfrm>
            <a:off x="4250293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51233" y="4870490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Features covering demographics and behavior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464743" y="3286006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50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7563803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64743" y="4870490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Geographic diversity in customer base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78252" y="3286006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25</a:t>
            </a:r>
            <a:endParaRPr lang="en-US" sz="6200" dirty="0"/>
          </a:p>
        </p:txBody>
      </p:sp>
      <p:sp>
        <p:nvSpPr>
          <p:cNvPr id="15" name="Text 13"/>
          <p:cNvSpPr/>
          <p:nvPr/>
        </p:nvSpPr>
        <p:spPr>
          <a:xfrm>
            <a:off x="10877312" y="4374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78252" y="4870490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Unique items across four categories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590573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Dataset includes customer demographics, purchase details, and shopping behavior metrics. Only 37 missing values found in Review Rating column.</a:t>
            </a: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E33C3D-BAD5-42C8-B772-5418096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23" y="7492755"/>
            <a:ext cx="2524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0409" y="1164193"/>
            <a:ext cx="5519618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Preparation in Python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30409" y="1917383"/>
            <a:ext cx="1839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30409" y="2207181"/>
            <a:ext cx="7855982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6130409" y="2344817"/>
            <a:ext cx="277094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Loading &amp; Exploration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30409" y="2700099"/>
            <a:ext cx="785598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Imported dataset using pandas, checked structure with df.info() and summary statistics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30409" y="3239691"/>
            <a:ext cx="1839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30409" y="3529489"/>
            <a:ext cx="7855982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0" name="Text 7"/>
          <p:cNvSpPr/>
          <p:nvPr/>
        </p:nvSpPr>
        <p:spPr>
          <a:xfrm>
            <a:off x="6130409" y="3667125"/>
            <a:ext cx="276915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Cleaning &amp; Standardization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30409" y="4022408"/>
            <a:ext cx="785598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Imputed missing Review Ratings using median by category, renamed columns to snake_case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130409" y="4561999"/>
            <a:ext cx="1839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30409" y="4851797"/>
            <a:ext cx="7855982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6130409" y="4989433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30409" y="5344716"/>
            <a:ext cx="785598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age_group bins and purchase_frequency_days columns for deeper analysis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30409" y="5884307"/>
            <a:ext cx="1839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30409" y="6174105"/>
            <a:ext cx="7855982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8" name="Text 15"/>
          <p:cNvSpPr/>
          <p:nvPr/>
        </p:nvSpPr>
        <p:spPr>
          <a:xfrm>
            <a:off x="6130409" y="6311741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Database Integration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30409" y="6667024"/>
            <a:ext cx="785598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Connected to PostgreSQL and loaded cleaned data for SQL analysis</a:t>
            </a:r>
            <a:endParaRPr 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601A53-7874-4777-84CA-6D64D3990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923" y="7492755"/>
            <a:ext cx="2524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33187"/>
            <a:ext cx="1557457" cy="465058"/>
          </a:xfrm>
          <a:prstGeom prst="roundRect">
            <a:avLst>
              <a:gd name="adj" fmla="val 17295"/>
            </a:avLst>
          </a:prstGeom>
          <a:noFill/>
          <a:ln w="7620">
            <a:solidFill>
              <a:srgbClr val="3371A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88933" y="812602"/>
            <a:ext cx="125503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 ANALYSIS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293971"/>
            <a:ext cx="74798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Revenue Insights by Gender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26162"/>
            <a:ext cx="8216265" cy="433113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049554" y="698777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12283A"/>
          </a:solidFill>
          <a:ln/>
        </p:spPr>
      </p:sp>
      <p:sp>
        <p:nvSpPr>
          <p:cNvPr id="7" name="Text 4"/>
          <p:cNvSpPr/>
          <p:nvPr/>
        </p:nvSpPr>
        <p:spPr>
          <a:xfrm>
            <a:off x="4349829" y="6987778"/>
            <a:ext cx="51982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Male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022056" y="698777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3B83BF"/>
          </a:solidFill>
          <a:ln/>
        </p:spPr>
      </p:sp>
      <p:sp>
        <p:nvSpPr>
          <p:cNvPr id="9" name="Text 6"/>
          <p:cNvSpPr/>
          <p:nvPr/>
        </p:nvSpPr>
        <p:spPr>
          <a:xfrm>
            <a:off x="5322332" y="6987778"/>
            <a:ext cx="78021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Female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645491" y="2615922"/>
            <a:ext cx="4154686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Male Customers Drive Revenue</a:t>
            </a:r>
            <a:endParaRPr lang="en-US" sz="3500" dirty="0"/>
          </a:p>
        </p:txBody>
      </p:sp>
      <p:sp>
        <p:nvSpPr>
          <p:cNvPr id="11" name="Text 8"/>
          <p:cNvSpPr/>
          <p:nvPr/>
        </p:nvSpPr>
        <p:spPr>
          <a:xfrm>
            <a:off x="9645491" y="3981807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Male customers generated $157,890 in total revenue compared to $75,191 from female customers—representing 68% of total sales.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645491" y="5729288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significant difference suggests opportunities for targeted marketing strategies to better engage female shoppers.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4EFF7-DFAB-4A59-9AAE-32F982B3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923" y="7492755"/>
            <a:ext cx="2524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0530"/>
            <a:ext cx="57884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Smart Discount Users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43520"/>
            <a:ext cx="2329934" cy="4405551"/>
          </a:xfrm>
          <a:prstGeom prst="roundRect">
            <a:avLst>
              <a:gd name="adj" fmla="val 431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690455"/>
            <a:ext cx="1836063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High-Value Discount Shoppers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889891"/>
            <a:ext cx="183606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839 customers used discounts yet spent above the $60 average purchase amount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893373" y="2443520"/>
            <a:ext cx="2329934" cy="4405551"/>
          </a:xfrm>
          <a:prstGeom prst="roundRect">
            <a:avLst>
              <a:gd name="adj" fmla="val 431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0309" y="2690455"/>
            <a:ext cx="18360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40309" y="3537942"/>
            <a:ext cx="1836063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customers prove discounts can drive premium purchases without sacrificing revenue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1462623" y="2443520"/>
            <a:ext cx="2329934" cy="4405551"/>
          </a:xfrm>
          <a:prstGeom prst="roundRect">
            <a:avLst>
              <a:gd name="adj" fmla="val 431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709559" y="2690455"/>
            <a:ext cx="18360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Balanced Approach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709559" y="3537942"/>
            <a:ext cx="183606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Review discount policy to maximize sales while maintaining healthy profit margins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FAED62-83F0-4649-B435-C735B03A2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923" y="7492755"/>
            <a:ext cx="2524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7469"/>
            <a:ext cx="116726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Top-Rated Products &amp; Shipping Preferences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50721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Highest-Rated Items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837724" y="2408158"/>
            <a:ext cx="333815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7724" y="2408158"/>
            <a:ext cx="2570321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</p:sp>
      <p:sp>
        <p:nvSpPr>
          <p:cNvPr id="6" name="Text 4"/>
          <p:cNvSpPr/>
          <p:nvPr/>
        </p:nvSpPr>
        <p:spPr>
          <a:xfrm>
            <a:off x="4355306" y="2408158"/>
            <a:ext cx="6012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77%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30064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3501985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3.86 average rating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55776" y="2408158"/>
            <a:ext cx="333815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55776" y="2408158"/>
            <a:ext cx="2570321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</p:sp>
      <p:sp>
        <p:nvSpPr>
          <p:cNvPr id="11" name="Text 9"/>
          <p:cNvSpPr/>
          <p:nvPr/>
        </p:nvSpPr>
        <p:spPr>
          <a:xfrm>
            <a:off x="8773358" y="2408158"/>
            <a:ext cx="6012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77%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5255776" y="30064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Sandals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55776" y="3501985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3.84 average rating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73828" y="2408158"/>
            <a:ext cx="3338155" cy="299204"/>
          </a:xfrm>
          <a:prstGeom prst="roundRect">
            <a:avLst>
              <a:gd name="adj" fmla="val 3360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3828" y="2408158"/>
            <a:ext cx="2536984" cy="299204"/>
          </a:xfrm>
          <a:prstGeom prst="roundRect">
            <a:avLst>
              <a:gd name="adj" fmla="val 33603"/>
            </a:avLst>
          </a:prstGeom>
          <a:solidFill>
            <a:srgbClr val="3371A5"/>
          </a:solidFill>
          <a:ln/>
        </p:spPr>
      </p:sp>
      <p:sp>
        <p:nvSpPr>
          <p:cNvPr id="16" name="Text 14"/>
          <p:cNvSpPr/>
          <p:nvPr/>
        </p:nvSpPr>
        <p:spPr>
          <a:xfrm>
            <a:off x="13191411" y="2408158"/>
            <a:ext cx="6012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76%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9673828" y="30064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Boots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3828" y="3501985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3.82 average rating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4243983"/>
            <a:ext cx="424184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Shipping Impact on Spend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37724" y="502527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Express Shipping: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$60.48 average purchase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837724" y="567749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 Shipping: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$58.46 average purchase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837724" y="6449334"/>
            <a:ext cx="12954952" cy="37505"/>
          </a:xfrm>
          <a:prstGeom prst="rect">
            <a:avLst/>
          </a:prstGeom>
          <a:solidFill>
            <a:srgbClr val="2B3541">
              <a:alpha val="5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37724" y="675596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Express shipping customers spend 3.5% more on average, indicating higher-value customer segments prefer faster delivery options.</a:t>
            </a:r>
            <a:endParaRPr lang="en-US" sz="18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9601FF9-D717-47B9-9F00-71860370D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23" y="7492755"/>
            <a:ext cx="2524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270" y="666036"/>
            <a:ext cx="2597110" cy="443865"/>
          </a:xfrm>
          <a:prstGeom prst="roundRect">
            <a:avLst>
              <a:gd name="adj" fmla="val 17938"/>
            </a:avLst>
          </a:prstGeom>
          <a:solidFill>
            <a:srgbClr val="D8E7F3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431" y="793194"/>
            <a:ext cx="189548" cy="1895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5752" y="737116"/>
            <a:ext cx="202846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 SEGMENTS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829270" y="1203722"/>
            <a:ext cx="7490341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Subscription Status Analysis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829270" y="1994416"/>
            <a:ext cx="5355193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Subscription Opportunity</a:t>
            </a:r>
            <a:endParaRPr lang="en-US" sz="3500" dirty="0"/>
          </a:p>
        </p:txBody>
      </p:sp>
      <p:sp>
        <p:nvSpPr>
          <p:cNvPr id="7" name="Text 4"/>
          <p:cNvSpPr/>
          <p:nvPr/>
        </p:nvSpPr>
        <p:spPr>
          <a:xfrm>
            <a:off x="829270" y="3022163"/>
            <a:ext cx="6339364" cy="781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r>
              <a:rPr lang="en-US" sz="6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27%</a:t>
            </a:r>
            <a:endParaRPr lang="en-US" sz="6150" dirty="0"/>
          </a:p>
        </p:txBody>
      </p:sp>
      <p:sp>
        <p:nvSpPr>
          <p:cNvPr id="8" name="Text 5"/>
          <p:cNvSpPr/>
          <p:nvPr/>
        </p:nvSpPr>
        <p:spPr>
          <a:xfrm>
            <a:off x="2604968" y="4098369"/>
            <a:ext cx="278784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Subscribers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29270" y="4587597"/>
            <a:ext cx="633936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1,053 customers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461766" y="3022163"/>
            <a:ext cx="6339364" cy="781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r>
              <a:rPr lang="en-US" sz="6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73%</a:t>
            </a:r>
            <a:endParaRPr lang="en-US" sz="6150" dirty="0"/>
          </a:p>
        </p:txBody>
      </p:sp>
      <p:sp>
        <p:nvSpPr>
          <p:cNvPr id="11" name="Text 8"/>
          <p:cNvSpPr/>
          <p:nvPr/>
        </p:nvSpPr>
        <p:spPr>
          <a:xfrm>
            <a:off x="9237464" y="4098369"/>
            <a:ext cx="278784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Non-Subscribers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461766" y="4587597"/>
            <a:ext cx="633936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2,847 customers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29270" y="5316498"/>
            <a:ext cx="3400782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Revenue Comparison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829270" y="6086475"/>
            <a:ext cx="12971859" cy="836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Subscribers: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$62,645 total revenue, $59.49 average spend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Non-Subscribers: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$170,436 total revenue, $59.87 average spend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29270" y="7186493"/>
            <a:ext cx="12971859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Similar spending patterns suggest untapped potential to convert non-subscribers with exclusive benefits.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C579F6-25FF-4AB0-83DE-3853E375F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5923" y="7492755"/>
            <a:ext cx="2524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696" y="1456611"/>
            <a:ext cx="6109454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 Loyalty Breakdown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39696" y="2223849"/>
            <a:ext cx="3845957" cy="1987034"/>
          </a:xfrm>
          <a:prstGeom prst="roundRect">
            <a:avLst>
              <a:gd name="adj" fmla="val 394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3887" y="2418040"/>
            <a:ext cx="559951" cy="559951"/>
          </a:xfrm>
          <a:prstGeom prst="roundRect">
            <a:avLst>
              <a:gd name="adj" fmla="val 16328367"/>
            </a:avLst>
          </a:prstGeom>
          <a:solidFill>
            <a:srgbClr val="3371A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7835" y="2571988"/>
            <a:ext cx="251936" cy="2519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33887" y="3123486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Loyal Customers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333887" y="3485198"/>
            <a:ext cx="3457575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3,116 customers (80%) with strong purchase history and repeat behavior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0131147" y="2223849"/>
            <a:ext cx="3845957" cy="1987034"/>
          </a:xfrm>
          <a:prstGeom prst="roundRect">
            <a:avLst>
              <a:gd name="adj" fmla="val 394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25338" y="2418040"/>
            <a:ext cx="559951" cy="559951"/>
          </a:xfrm>
          <a:prstGeom prst="roundRect">
            <a:avLst>
              <a:gd name="adj" fmla="val 16328367"/>
            </a:avLst>
          </a:prstGeom>
          <a:solidFill>
            <a:srgbClr val="3371A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286" y="2571988"/>
            <a:ext cx="251936" cy="2519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25338" y="3123486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Returning Buyers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10325338" y="3485198"/>
            <a:ext cx="3457575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701 customers (18%) showing moderate engagement and growth potential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139696" y="4356378"/>
            <a:ext cx="7837408" cy="1721287"/>
          </a:xfrm>
          <a:prstGeom prst="roundRect">
            <a:avLst>
              <a:gd name="adj" fmla="val 455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33887" y="4550569"/>
            <a:ext cx="559951" cy="559951"/>
          </a:xfrm>
          <a:prstGeom prst="roundRect">
            <a:avLst>
              <a:gd name="adj" fmla="val 16328367"/>
            </a:avLst>
          </a:prstGeom>
          <a:solidFill>
            <a:srgbClr val="3371A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7835" y="4704517"/>
            <a:ext cx="251936" cy="2519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33887" y="5256014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New Customers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6333887" y="5617726"/>
            <a:ext cx="744902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83 customers (2%) representing fresh acquisition opportunities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139696" y="6241375"/>
            <a:ext cx="7837408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Among repeat buyers with 5+ purchases: 958 are subscribers while 2,518 are not—indicating significant subscription conversion potential.</a:t>
            </a:r>
            <a:endParaRPr lang="en-US" sz="14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BE2891-5D17-4B60-A1A2-E3CFDB85B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5923" y="7492755"/>
            <a:ext cx="2524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33187"/>
            <a:ext cx="2360890" cy="465058"/>
          </a:xfrm>
          <a:prstGeom prst="roundRect">
            <a:avLst>
              <a:gd name="adj" fmla="val 17295"/>
            </a:avLst>
          </a:prstGeom>
          <a:noFill/>
          <a:ln w="7620">
            <a:solidFill>
              <a:srgbClr val="3371A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88933" y="812602"/>
            <a:ext cx="205847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 BI DASHBOARD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293971"/>
            <a:ext cx="87084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Category Performance Overview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26162"/>
            <a:ext cx="8216265" cy="388286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634026" y="650902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12283A"/>
          </a:solidFill>
          <a:ln/>
        </p:spPr>
      </p:sp>
      <p:sp>
        <p:nvSpPr>
          <p:cNvPr id="7" name="Text 4"/>
          <p:cNvSpPr/>
          <p:nvPr/>
        </p:nvSpPr>
        <p:spPr>
          <a:xfrm>
            <a:off x="3934301" y="6509028"/>
            <a:ext cx="93535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Revenue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022056" y="650902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295B84"/>
          </a:solidFill>
          <a:ln/>
        </p:spPr>
      </p:sp>
      <p:sp>
        <p:nvSpPr>
          <p:cNvPr id="9" name="Text 6"/>
          <p:cNvSpPr/>
          <p:nvPr/>
        </p:nvSpPr>
        <p:spPr>
          <a:xfrm>
            <a:off x="5322332" y="6509028"/>
            <a:ext cx="143637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Sales Volume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645491" y="2620328"/>
            <a:ext cx="368879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Dashboard Metrics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9645491" y="3281958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Purchase: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$59.76 across all transactions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645491" y="4263390"/>
            <a:ext cx="41546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Rating: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3.75 out of 5.0 stars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9645491" y="5035229"/>
            <a:ext cx="4154686" cy="37505"/>
          </a:xfrm>
          <a:prstGeom prst="rect">
            <a:avLst/>
          </a:prstGeom>
          <a:solidFill>
            <a:srgbClr val="2B3541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645491" y="5341858"/>
            <a:ext cx="41546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Clothing dominates with 45% of sales volume and highest revenue. Young Adults lead revenue contribution at $62,143, followed by Middle-aged customers at $59,197.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4A728B-3D5C-4773-915F-BA109E748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923" y="7492755"/>
            <a:ext cx="2524477" cy="628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585</Words>
  <Application>Microsoft Office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Funnel Sans</vt:lpstr>
      <vt:lpstr>Calibri</vt:lpstr>
      <vt:lpstr>Funnel Display Light</vt:lpstr>
      <vt:lpstr>Funnel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Prajwal Shelar</cp:lastModifiedBy>
  <cp:revision>3</cp:revision>
  <dcterms:created xsi:type="dcterms:W3CDTF">2026-02-18T10:56:54Z</dcterms:created>
  <dcterms:modified xsi:type="dcterms:W3CDTF">2026-02-18T15:16:28Z</dcterms:modified>
</cp:coreProperties>
</file>